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6" r:id="rId2"/>
    <p:sldId id="375" r:id="rId3"/>
    <p:sldId id="382" r:id="rId4"/>
    <p:sldId id="384" r:id="rId5"/>
    <p:sldId id="383" r:id="rId6"/>
    <p:sldId id="377" r:id="rId7"/>
    <p:sldId id="266" r:id="rId8"/>
    <p:sldId id="261" r:id="rId9"/>
    <p:sldId id="262" r:id="rId10"/>
    <p:sldId id="268" r:id="rId11"/>
    <p:sldId id="269" r:id="rId12"/>
    <p:sldId id="378" r:id="rId13"/>
    <p:sldId id="379" r:id="rId14"/>
    <p:sldId id="380" r:id="rId15"/>
    <p:sldId id="374" r:id="rId16"/>
    <p:sldId id="381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pos="5640" userDrawn="1">
          <p15:clr>
            <a:srgbClr val="A4A3A4"/>
          </p15:clr>
        </p15:guide>
        <p15:guide id="5" orient="horz" pos="768" userDrawn="1">
          <p15:clr>
            <a:srgbClr val="A4A3A4"/>
          </p15:clr>
        </p15:guide>
        <p15:guide id="6" orient="horz" pos="417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B7E786-B562-9D91-F37E-30C212C4ADAF}" name="Strawn, Jessica (Berkshire Hathaway Energy)" initials="JS" userId="S::Jessica.Strawn@brkenergy.com::0fda58d0-e3f8-4657-8c84-a3ec6364d1dd" providerId="AD"/>
  <p188:author id="{431D34C7-BF03-3C0D-A867-3ECF209E5306}" name="Nannini, Katie (NV Energy)" initials="CN" userId="S::Katie.Nannini@nvenergy.com::53e375c7-d661-4ea8-ba96-9666d387ae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3492" y="354"/>
      </p:cViewPr>
      <p:guideLst>
        <p:guide pos="192"/>
        <p:guide pos="5640"/>
        <p:guide orient="horz" pos="768"/>
        <p:guide orient="horz" pos="4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AF073-A406-410C-95D1-7EE6935FDE47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6DAC4-E016-496B-8B96-E43DF6130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23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65DC84-ED8B-C676-93FF-FC704E6AF2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671" y="-16766"/>
            <a:ext cx="9289342" cy="6891531"/>
          </a:xfrm>
          <a:prstGeom prst="rect">
            <a:avLst/>
          </a:prstGeom>
        </p:spPr>
      </p:pic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53BCE173-4C30-470E-0409-5729BCA2E8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19188" y="486925"/>
            <a:ext cx="8024812" cy="1463675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lang="en-US" sz="5400" b="1" kern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Presentation Title </a:t>
            </a:r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75DE23C2-9BD3-2026-3154-FD618BF1385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19188" y="2796545"/>
            <a:ext cx="8024812" cy="390538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26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7DB6A5C5-927B-B674-ED1E-451B69671E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19188" y="3223212"/>
            <a:ext cx="8024812" cy="241300"/>
          </a:xfrm>
          <a:prstGeom prst="rect">
            <a:avLst/>
          </a:prstGeom>
        </p:spPr>
        <p:txBody>
          <a:bodyPr/>
          <a:lstStyle>
            <a:lvl1pPr algn="ctr">
              <a:buNone/>
              <a:defRPr lang="en-US" sz="1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43797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4">
            <a:extLst>
              <a:ext uri="{FF2B5EF4-FFF2-40B4-BE49-F238E27FC236}">
                <a16:creationId xmlns:a16="http://schemas.microsoft.com/office/drawing/2014/main" id="{B0E5BC63-1B47-EFBE-8695-8FCBBD789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95639" y="-259786"/>
            <a:ext cx="2564431" cy="198160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460734-3B6A-6336-8F83-F074EBE269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984E473-7621-9606-23FC-DBEF36EE0E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FA466-A2FB-156C-77FD-3E1295E8B88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15794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F63E4361-1868-7A33-92E7-0D16072E11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8364"/>
          <a:stretch>
            <a:fillRect/>
          </a:stretch>
        </p:blipFill>
        <p:spPr>
          <a:xfrm>
            <a:off x="234765" y="181955"/>
            <a:ext cx="929587" cy="909997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F319E34-408B-A3F0-1ABA-36C96EDDA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0C4F4-A988-D520-952B-0B4115053D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128E4-A23B-AE0F-C466-B0558ACFB2F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74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ee Committm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679CEAF2-A7A0-C4B2-0265-7593B1C1BD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7836"/>
          <a:stretch>
            <a:fillRect/>
          </a:stretch>
        </p:blipFill>
        <p:spPr>
          <a:xfrm>
            <a:off x="182705" y="172624"/>
            <a:ext cx="1101243" cy="924175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23AAC4F-B515-E2BC-AA8E-8E0D34709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6C018-14D0-05D8-E347-0644C57206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F1693-B775-5463-1CE3-661FDF1E0CA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55758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vironmental Resp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ED86743-EAA4-8457-E9EC-620F898ED1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8772"/>
          <a:stretch>
            <a:fillRect/>
          </a:stretch>
        </p:blipFill>
        <p:spPr>
          <a:xfrm>
            <a:off x="-67740" y="181955"/>
            <a:ext cx="1497251" cy="909997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CB90FCA-9B49-62BE-A353-0B28563BEB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55E42-D7ED-8D27-58A7-2FFF14CDD1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80719-EC0D-C171-8812-8601FDE244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35560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tory Integr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3D2BFEF-262A-7DC8-6A3F-CBF9775B4D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7719"/>
          <a:stretch>
            <a:fillRect/>
          </a:stretch>
        </p:blipFill>
        <p:spPr>
          <a:xfrm>
            <a:off x="128915" y="181954"/>
            <a:ext cx="1103959" cy="909997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90DB9FD-9E25-CCB5-0DA0-BDCEE13937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E924F-B922-84AD-C360-94C3DB7FC8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FD6A9-2BC6-7B9F-CACA-708AC5832A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69146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onal 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43C5486-919A-D059-7F27-8A1C200036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8304"/>
          <a:stretch>
            <a:fillRect/>
          </a:stretch>
        </p:blipFill>
        <p:spPr>
          <a:xfrm>
            <a:off x="69999" y="181955"/>
            <a:ext cx="1221791" cy="909997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EA35A0-BEEE-B3B2-9E35-D8BD758F7D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242B7-348A-BD87-80F3-106C0F59D6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49DE1-9F0F-1516-E0B5-B48D523A1B6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68224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Str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DFBBDF-A252-4D29-5A21-120922929A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37836"/>
          <a:stretch>
            <a:fillRect/>
          </a:stretch>
        </p:blipFill>
        <p:spPr>
          <a:xfrm>
            <a:off x="216093" y="181941"/>
            <a:ext cx="929587" cy="928714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90746C9-CDE9-10FB-7E7A-95B126BBF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0719" y="1508783"/>
            <a:ext cx="8637972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−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en-US"/>
              <a:t>Click to edit 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1">
              <a:buFont typeface="Arial" panose="020B0604020202020204" pitchFamily="34" charset="0"/>
              <a:buChar char="−"/>
            </a:pPr>
            <a:r>
              <a:rPr lang="en-US"/>
              <a:t>Bullet</a:t>
            </a:r>
          </a:p>
          <a:p>
            <a:pPr lvl="4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40C012-F224-46B6-A98E-3A48BA509D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2464" y="47571"/>
            <a:ext cx="7919390" cy="1171575"/>
          </a:xfrm>
          <a:prstGeom prst="rect">
            <a:avLst/>
          </a:prstGeom>
        </p:spPr>
        <p:txBody>
          <a:bodyPr anchor="ctr"/>
          <a:lstStyle>
            <a:lvl1pPr>
              <a:buNone/>
              <a:defRPr lang="en-US" sz="30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Text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DBAB8-29AB-CCB3-D451-53701688D5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52134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C6DC197-88D0-4139-4242-FF8E5B7F8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2755" y="-42111"/>
            <a:ext cx="9369509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40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ADCDB-C63A-2884-56D6-AFBC7869E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649375"/>
            <a:ext cx="9144000" cy="208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07747A-86D1-41D7-9466-1321837368C2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0957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68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600224-0C20-A6FC-BD40-8587E740CD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9188" y="682867"/>
            <a:ext cx="8024812" cy="1463675"/>
          </a:xfrm>
        </p:spPr>
        <p:txBody>
          <a:bodyPr/>
          <a:lstStyle/>
          <a:p>
            <a:r>
              <a:rPr lang="en-US" sz="4400" dirty="0"/>
              <a:t>Large Load: NV Energy’s Planning Process and </a:t>
            </a:r>
            <a:r>
              <a:rPr lang="en-US" sz="4400"/>
              <a:t>Integrated</a:t>
            </a:r>
            <a:r>
              <a:rPr lang="en-US" sz="4400" dirty="0"/>
              <a:t> Resource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2964D-36BE-FEBA-F188-582F09B15F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Shawn M. Elicegui &amp; Jeff Brigger</a:t>
            </a:r>
          </a:p>
        </p:txBody>
      </p:sp>
    </p:spTree>
    <p:extLst>
      <p:ext uri="{BB962C8B-B14F-4D97-AF65-F5344CB8AC3E}">
        <p14:creationId xmlns:p14="http://schemas.microsoft.com/office/powerpoint/2010/main" val="367264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3D1326-B728-F1E2-64A5-C77E77E527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Major Projects – Load Interconnection and Integrated Resource Plan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3AFAF8-9E96-76BF-3D3D-B07B99CC401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10</a:t>
            </a:fld>
            <a:endParaRPr lang="en-US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4C63A2-65B2-81FA-755C-DB1E47E7E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3873"/>
            <a:ext cx="9144000" cy="464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1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10D063-133E-2C3D-5C51-FC9B24EEC8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73C60-F7E6-4C5A-49E3-F8116C92D9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Requirements to Serve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008ED4-F76C-5FB0-F7FB-6F4D173BF54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11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8A9421-84FE-A376-DC11-12EE02FD7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854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29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634146-4330-5CCB-46F0-955EAD7761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NV Energy’s 2026 Integrated </a:t>
            </a:r>
          </a:p>
          <a:p>
            <a:r>
              <a:rPr lang="en-US" dirty="0"/>
              <a:t>Resource Plan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F23CAB-9187-4464-21F5-A9B80D7A73C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12</a:t>
            </a:fld>
            <a:endParaRPr lang="en-US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EC2AC5-59B2-B702-BE7B-D17B6C9EC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508" y="0"/>
            <a:ext cx="1032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FAEA8F-590E-3AE8-273D-284F5A8232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en-US" sz="1800" dirty="0"/>
              <a:t>All supply side additions are driven primarily by large load additions in the base case load forecast</a:t>
            </a:r>
          </a:p>
          <a:p>
            <a:pPr algn="just"/>
            <a:r>
              <a:rPr lang="en-US" sz="1800" dirty="0"/>
              <a:t>Large load additions also change the characteristics of NV Energy’s load curve, driving higher system capacity factors, as well as significant changes in Sierra Pacific’s load curve</a:t>
            </a:r>
          </a:p>
          <a:p>
            <a:pPr algn="just"/>
            <a:r>
              <a:rPr lang="en-US" sz="1800" dirty="0"/>
              <a:t>The preferred plan adds significant amounts of renewable energy by 2032 – over 4.3</a:t>
            </a:r>
            <a:r>
              <a:rPr lang="en-US" sz="1800"/>
              <a:t> </a:t>
            </a:r>
            <a:r>
              <a:rPr lang="en-US" sz="1800" dirty="0"/>
              <a:t>GW (nameplate) of solar PV, over 5.1</a:t>
            </a:r>
            <a:r>
              <a:rPr lang="en-US" sz="1800"/>
              <a:t> </a:t>
            </a:r>
            <a:r>
              <a:rPr lang="en-US" sz="1800" dirty="0"/>
              <a:t>GW storage and 180</a:t>
            </a:r>
            <a:r>
              <a:rPr lang="en-US" sz="1800"/>
              <a:t> </a:t>
            </a:r>
            <a:r>
              <a:rPr lang="en-US" sz="1800" dirty="0"/>
              <a:t>MW of geothermal capacity (nameplate)</a:t>
            </a:r>
          </a:p>
          <a:p>
            <a:pPr algn="just"/>
            <a:r>
              <a:rPr lang="en-US" sz="1800" dirty="0"/>
              <a:t>Changes in load characteristics and acceleration of large load service ramps influenced planning decisions and the selection of the preferred plan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1800" dirty="0"/>
              <a:t>Supply chain constraints related to combustion turbines favor the use of aeroderivative units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sz="1800" dirty="0"/>
              <a:t>Designed to minimize near-term capital investment, near-term production cost and preserve flexibility to address changing load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4BB190-1143-8E6B-B01C-FA71A283FA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NV Energy’s 2026 Integrated </a:t>
            </a:r>
          </a:p>
          <a:p>
            <a:r>
              <a:rPr lang="en-US" dirty="0"/>
              <a:t>Resource Plan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AFA13-4DDC-681D-73AD-C6EF741C4B6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13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837899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7BB4C-A252-9C0E-C336-BC9A0E54F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Projected Load Growth and Resource Needs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7743F9-44A4-14F2-B27A-9D9D9BEE5F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14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C632AF-010D-73D6-E8F4-2B85D41C1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147" y="1771543"/>
            <a:ext cx="6902805" cy="41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12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CFDE82B-A452-57AC-3E19-C4A385E020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NV Energy’s 2026 Integrated </a:t>
            </a:r>
          </a:p>
          <a:p>
            <a:r>
              <a:rPr lang="en-US" dirty="0"/>
              <a:t>Resource Plan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59D723D-FFE2-14A8-5F3F-E9A2A51D943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882349"/>
            <a:ext cx="8229600" cy="457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350" b="1" i="1" u="none" strike="noStrike" kern="1200" cap="none" spc="0" normalizeH="0" baseline="0" noProof="0" dirty="0">
                <a:ln>
                  <a:noFill/>
                </a:ln>
                <a:solidFill>
                  <a:srgbClr val="1F4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plan that meets large-customer demand while balancing speed to power, reliability and affordability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339549"/>
            <a:ext cx="1965960" cy="1051560"/>
          </a:xfrm>
          <a:prstGeom prst="roundRect">
            <a:avLst>
              <a:gd name="adj" fmla="val 55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" y="2430989"/>
            <a:ext cx="1837943" cy="8869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Power purchase
agreements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87752" y="2339549"/>
            <a:ext cx="1965960" cy="1051560"/>
          </a:xfrm>
          <a:prstGeom prst="roundRect">
            <a:avLst>
              <a:gd name="adj" fmla="val 55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51760" y="2426274"/>
            <a:ext cx="1837943" cy="8963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4.5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renewable
generation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72584" y="2339549"/>
            <a:ext cx="1965960" cy="1051560"/>
          </a:xfrm>
          <a:prstGeom prst="roundRect">
            <a:avLst>
              <a:gd name="adj" fmla="val 55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6592" y="2426274"/>
            <a:ext cx="1837943" cy="8963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5.4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sz="3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energy
storage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57416" y="2339549"/>
            <a:ext cx="1975104" cy="1051560"/>
          </a:xfrm>
          <a:prstGeom prst="roundRect">
            <a:avLst>
              <a:gd name="adj" fmla="val 55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21424" y="2499370"/>
            <a:ext cx="1847088" cy="750205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sz="2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1,200+</a:t>
            </a:r>
            <a:r>
              <a:rPr kumimoji="0" lang="en-US" sz="2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sz="2300" b="1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thermal
capacity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619709"/>
            <a:ext cx="8229600" cy="2286000"/>
          </a:xfrm>
          <a:prstGeom prst="roundRect">
            <a:avLst>
              <a:gd name="adj" fmla="val 5500"/>
            </a:avLst>
          </a:prstGeom>
          <a:solidFill>
            <a:srgbClr val="F2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" y="3729437"/>
            <a:ext cx="7863840" cy="1188274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F496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the plan balances the three priorities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2B2B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Speed to power: new resources and contracts are timed to serve large loads as they arrive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2B2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Reliability: storage and renewables are paired with new thermal units to protect reliability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Affordability: a framework intended to ensure that growth pays for itself and mitigates rate increases associated with in-flight capital projects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171D-062D-8B35-1D58-1DC410DE5F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NV Energy’s 2026 Integrated </a:t>
            </a:r>
          </a:p>
          <a:p>
            <a:r>
              <a:rPr lang="en-US" dirty="0"/>
              <a:t>Resource Plan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B834F-135E-8AC4-E696-7B42F6AA2C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16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11BA68-FA3E-F2BC-5817-B66084B9C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072" y="1368319"/>
            <a:ext cx="6921856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77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20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D3E16A-9A61-FE39-C505-EC70B31824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In-Flight Transmission Projects</a:t>
            </a:r>
          </a:p>
          <a:p>
            <a:r>
              <a:rPr lang="en-US" dirty="0"/>
              <a:t>Large Load Addition Process</a:t>
            </a:r>
          </a:p>
          <a:p>
            <a:r>
              <a:rPr lang="en-US" dirty="0"/>
              <a:t>NV Energy’s 2026 Integrated Resource Plan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ED7A14-6A9D-89A9-A8DC-EA2A08EB54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BF591D-6853-EEDB-4612-EE8A1FF24E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2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2350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53C39-6E01-7B1C-3D0E-6F016D2555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In-Flight Transmission Projects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113293-DCDF-2AEA-2362-28E814EEA5D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3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335262-A3C6-5725-802A-06B1101BC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0358" y="0"/>
            <a:ext cx="1032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4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231D0-10E6-6BB0-6C0B-939615A823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Greenlink Nevada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852F7A-13C7-245A-0842-6BB2FCBEB2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4</a:t>
            </a:fld>
            <a:endParaRPr lang="en-US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AE93D4-91EB-2F5B-7881-A8166A699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74" y="1219146"/>
            <a:ext cx="8788852" cy="513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29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88D98-F999-B47A-2FF0-58330DED1E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Western Transmission Lines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20028-48ED-6C39-4F11-9C2FE08A164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5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5E4F3-7E6B-7F08-DAD8-E4E20E8C1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97" y="1495735"/>
            <a:ext cx="8820603" cy="48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8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349FD2-BFC9-E53E-2B45-EEFAEE8E0E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Large Load Addition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585076-6609-DB0C-6BC3-4A50B02C4B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6</a:t>
            </a:fld>
            <a:endParaRPr lang="en-US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D23812-FE2B-16A3-275F-6C6F9F6EB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758" y="0"/>
            <a:ext cx="1032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7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6CEE0-F841-5298-B40C-AE7928FD05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Business Development Team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16884B-50FB-F00F-DE22-DAAE232EC8B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0D07747A-86D1-41D7-9466-1321837368C2}" type="slidenum">
              <a:rPr lang="en-US" smtClean="0"/>
              <a:pPr/>
              <a:t>7</a:t>
            </a:fld>
            <a:endParaRPr lang="en-US" sz="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190758-6809-95ED-1FC1-1466B06FB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3531"/>
            <a:ext cx="9144000" cy="51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62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DD9D57-7E60-26DD-C5AF-598F2F2939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900"/>
              </a:spcBef>
            </a:pPr>
            <a:r>
              <a:rPr lang="en-US" sz="1650"/>
              <a:t>Tailored support to help companies evaluate opportunities and make informed location decisions from initial planning to project implementation</a:t>
            </a:r>
          </a:p>
          <a:p>
            <a:pPr lvl="1">
              <a:spcBef>
                <a:spcPts val="900"/>
              </a:spcBef>
            </a:pPr>
            <a:r>
              <a:rPr lang="en-US" sz="1350"/>
              <a:t>Economic development expertise and strong state and local agency relationships</a:t>
            </a:r>
          </a:p>
          <a:p>
            <a:pPr>
              <a:spcBef>
                <a:spcPts val="900"/>
              </a:spcBef>
            </a:pPr>
            <a:r>
              <a:rPr lang="en-US" sz="1650"/>
              <a:t>The business development team partners with businesses, site selectors, developers, real estate professionals, city and county staff, and economic development organizations to support business growth and expansion. The team is a strategic resource throughout the site selection and development process, assisting with:</a:t>
            </a:r>
          </a:p>
          <a:p>
            <a:pPr lvl="1">
              <a:spcBef>
                <a:spcPts val="900"/>
              </a:spcBef>
            </a:pPr>
            <a:r>
              <a:rPr lang="en-US" sz="1350"/>
              <a:t>Utility rate and tariff analysis 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Site selection support, coordinated site visits, and power availability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Information on incentives, transportation infrastructure, workforce availability, and other key business considerations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Due diligence power availability planning and support for industrial developers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City and county planning and coordination for industrial development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Transportation Electrification Programs – electric vehicle fleet planning and incentives </a:t>
            </a:r>
          </a:p>
          <a:p>
            <a:pPr lvl="1">
              <a:spcBef>
                <a:spcPts val="450"/>
              </a:spcBef>
            </a:pPr>
            <a:r>
              <a:rPr lang="en-US" sz="1350"/>
              <a:t>Business Energy Services – energy efficiency incentive programs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4ECA3-1BF0-14DE-F5F6-F1565B355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the Business Development Team Offers</a:t>
            </a:r>
          </a:p>
        </p:txBody>
      </p:sp>
    </p:spTree>
    <p:extLst>
      <p:ext uri="{BB962C8B-B14F-4D97-AF65-F5344CB8AC3E}">
        <p14:creationId xmlns:p14="http://schemas.microsoft.com/office/powerpoint/2010/main" val="3198852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19E4DA-C5F0-BD8A-59E2-CF5971E554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141" y="1771609"/>
            <a:ext cx="8952470" cy="4112054"/>
          </a:xfrm>
        </p:spPr>
        <p:txBody>
          <a:bodyPr/>
          <a:lstStyle/>
          <a:p>
            <a:pPr marL="0" indent="0">
              <a:spcBef>
                <a:spcPts val="450"/>
              </a:spcBef>
              <a:buNone/>
            </a:pPr>
            <a:r>
              <a:rPr lang="en-US" sz="1500" b="1" dirty="0"/>
              <a:t>Discovery Packages</a:t>
            </a:r>
            <a:r>
              <a:rPr lang="en-US" sz="1500" kern="0" dirty="0"/>
              <a:t> </a:t>
            </a:r>
          </a:p>
          <a:p>
            <a:pPr>
              <a:spcBef>
                <a:spcPts val="450"/>
              </a:spcBef>
            </a:pPr>
            <a:r>
              <a:rPr lang="en-US" sz="1500" dirty="0"/>
              <a:t>Provide customers with an assessment of infrastructure options required to serve their project and/or for distribution or transmission level service</a:t>
            </a:r>
          </a:p>
          <a:p>
            <a:pPr lvl="1">
              <a:spcBef>
                <a:spcPts val="450"/>
              </a:spcBef>
            </a:pPr>
            <a:r>
              <a:rPr lang="en-US" sz="1350" dirty="0"/>
              <a:t>An engineering study may be needed to evaluate transmission and distribution service options; the business development team will guide, coordinate, and support customers through the process</a:t>
            </a:r>
            <a:endParaRPr lang="en-US" sz="1200" dirty="0"/>
          </a:p>
          <a:p>
            <a:pPr marL="0" indent="0">
              <a:spcBef>
                <a:spcPts val="450"/>
              </a:spcBef>
              <a:buNone/>
            </a:pPr>
            <a:r>
              <a:rPr lang="en-US" sz="1500" b="1" dirty="0"/>
              <a:t>Rate Estimates </a:t>
            </a:r>
            <a:r>
              <a:rPr lang="en-US" sz="1500"/>
              <a:t>–</a:t>
            </a:r>
            <a:r>
              <a:rPr lang="en-US" sz="1500" dirty="0"/>
              <a:t> </a:t>
            </a:r>
            <a:r>
              <a:rPr lang="en-US" sz="1500" kern="0" dirty="0">
                <a:solidFill>
                  <a:srgbClr val="000000"/>
                </a:solidFill>
              </a:rPr>
              <a:t>Information needed to complete an estimate:</a:t>
            </a:r>
          </a:p>
          <a:p>
            <a:pPr>
              <a:spcBef>
                <a:spcPts val="450"/>
              </a:spcBef>
            </a:pPr>
            <a:r>
              <a:rPr lang="en-US" sz="1500" dirty="0">
                <a:solidFill>
                  <a:srgbClr val="FF0000"/>
                </a:solidFill>
              </a:rPr>
              <a:t>Ok</a:t>
            </a:r>
            <a:r>
              <a:rPr lang="en-US" sz="1500" dirty="0"/>
              <a:t>: Size and end use for new facility </a:t>
            </a:r>
          </a:p>
          <a:p>
            <a:pPr>
              <a:spcBef>
                <a:spcPts val="450"/>
              </a:spcBef>
            </a:pPr>
            <a:r>
              <a:rPr lang="en-US" sz="1500" dirty="0">
                <a:solidFill>
                  <a:srgbClr val="FFC000"/>
                </a:solidFill>
              </a:rPr>
              <a:t>Better</a:t>
            </a:r>
            <a:r>
              <a:rPr lang="en-US" sz="1500" dirty="0"/>
              <a:t>: Annual usage or facility peak demand or load factor</a:t>
            </a:r>
          </a:p>
          <a:p>
            <a:pPr>
              <a:spcBef>
                <a:spcPts val="450"/>
              </a:spcBef>
            </a:pPr>
            <a:r>
              <a:rPr lang="en-US" sz="1500" dirty="0">
                <a:solidFill>
                  <a:srgbClr val="00CC00"/>
                </a:solidFill>
              </a:rPr>
              <a:t>Best</a:t>
            </a:r>
            <a:r>
              <a:rPr lang="en-US" sz="1500" dirty="0"/>
              <a:t>: Several months of historical bills. Minimum, a summer bill and winter bill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n-US" sz="1500" b="1" kern="0" dirty="0">
                <a:solidFill>
                  <a:srgbClr val="000000"/>
                </a:solidFill>
              </a:rPr>
              <a:t>Nevada Site Locator:</a:t>
            </a:r>
          </a:p>
          <a:p>
            <a:pPr>
              <a:spcBef>
                <a:spcPts val="450"/>
              </a:spcBef>
            </a:pPr>
            <a:r>
              <a:rPr lang="en-US" sz="1500" kern="0" dirty="0">
                <a:solidFill>
                  <a:srgbClr val="000000"/>
                </a:solidFill>
              </a:rPr>
              <a:t>Nevada Site Locator (NSL) is a GIS-based real estate database with demographic data, helping customers, site consultants, and real estate firms find the perfect location for their business.</a:t>
            </a:r>
          </a:p>
          <a:p>
            <a:pPr marL="0" indent="0">
              <a:spcBef>
                <a:spcPts val="450"/>
              </a:spcBef>
              <a:buNone/>
            </a:pPr>
            <a:r>
              <a:rPr lang="en-US" sz="1500" b="1" kern="0" dirty="0">
                <a:solidFill>
                  <a:srgbClr val="000000"/>
                </a:solidFill>
              </a:rPr>
              <a:t>Website Information &amp; Data:</a:t>
            </a:r>
          </a:p>
          <a:p>
            <a:pPr>
              <a:spcBef>
                <a:spcPts val="450"/>
              </a:spcBef>
            </a:pPr>
            <a:r>
              <a:rPr lang="en-US" sz="1500" dirty="0"/>
              <a:t>Western states business tax comparison</a:t>
            </a:r>
          </a:p>
          <a:p>
            <a:pPr>
              <a:spcBef>
                <a:spcPts val="450"/>
              </a:spcBef>
            </a:pPr>
            <a:r>
              <a:rPr lang="en-US" sz="1500" dirty="0"/>
              <a:t>Cost of living index</a:t>
            </a:r>
          </a:p>
          <a:p>
            <a:pPr>
              <a:spcBef>
                <a:spcPts val="450"/>
              </a:spcBef>
            </a:pPr>
            <a:r>
              <a:rPr lang="en-US" sz="1500" dirty="0"/>
              <a:t>Logistics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9169D-D6B8-0BD2-60DC-6C372BC90B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Support, Tools and Resources</a:t>
            </a:r>
          </a:p>
        </p:txBody>
      </p:sp>
    </p:spTree>
    <p:extLst>
      <p:ext uri="{BB962C8B-B14F-4D97-AF65-F5344CB8AC3E}">
        <p14:creationId xmlns:p14="http://schemas.microsoft.com/office/powerpoint/2010/main" val="772103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1520</TotalTime>
  <Words>642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Raisch, Tara (MidAmerican)</dc:creator>
  <cp:lastModifiedBy>Elicegui, Shawn (NV Energy)</cp:lastModifiedBy>
  <cp:revision>15</cp:revision>
  <dcterms:created xsi:type="dcterms:W3CDTF">2026-05-11T16:13:10Z</dcterms:created>
  <dcterms:modified xsi:type="dcterms:W3CDTF">2026-07-20T16:28:48Z</dcterms:modified>
</cp:coreProperties>
</file>